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85" r:id="rId3"/>
    <p:sldId id="290" r:id="rId4"/>
  </p:sldIdLst>
  <p:sldSz cx="9144000" cy="6858000" type="screen4x3"/>
  <p:notesSz cx="68072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atriz Ferreira Clemente de Oliveira" initials="BFCdO" lastIdx="1" clrIdx="0">
    <p:extLst>
      <p:ext uri="{19B8F6BF-5375-455C-9EA6-DF929625EA0E}">
        <p15:presenceInfo xmlns:p15="http://schemas.microsoft.com/office/powerpoint/2012/main" userId="S::BeatrizCO@abcbrasil.com.br::c004ab2e-698e-46d6-b826-b39a01b4a9c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600"/>
    <a:srgbClr val="AA8E73"/>
    <a:srgbClr val="6496AB"/>
    <a:srgbClr val="555559"/>
    <a:srgbClr val="B7A38D"/>
    <a:srgbClr val="3C3C3B"/>
    <a:srgbClr val="A6A6A6"/>
    <a:srgbClr val="806491"/>
    <a:srgbClr val="9A4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2047" autoAdjust="0"/>
  </p:normalViewPr>
  <p:slideViewPr>
    <p:cSldViewPr snapToGrid="0" showGuides="1">
      <p:cViewPr>
        <p:scale>
          <a:sx n="110" d="100"/>
          <a:sy n="110" d="100"/>
        </p:scale>
        <p:origin x="-45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53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53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727474E2-FB48-544A-8CEC-C856F5F06428}" type="datetimeFigureOut">
              <a:rPr lang="pt-BR"/>
              <a:pPr/>
              <a:t>18/01/2022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9787" cy="4953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08981"/>
            <a:ext cx="2949787" cy="4953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23CA6E02-092B-3443-8B50-00E450BF6716}" type="slidenum">
              <a:rPr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33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53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53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5E3BDADE-45E3-434B-B110-E97147C9EF72}" type="datetimeFigureOut">
              <a:rPr lang="pt-BR" smtClean="0"/>
              <a:pPr/>
              <a:t>18/01/2022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720" y="4705350"/>
            <a:ext cx="5445760" cy="4457700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9787" cy="4953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5838" y="9408981"/>
            <a:ext cx="2949787" cy="4953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5EF2FDBD-9A5B-4601-95F8-5D47A6926E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638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F2FDBD-9A5B-4601-95F8-5D47A6926EE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512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F2FDBD-9A5B-4601-95F8-5D47A6926EE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2170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F2FDBD-9A5B-4601-95F8-5D47A6926EE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748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undo_3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ABC_preto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68191" y="203200"/>
            <a:ext cx="1095377" cy="876299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7968191" y="5232400"/>
            <a:ext cx="87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A4467B8-3514-4736-B09E-B197CFA36B56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undo_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555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fundo_1.png"/>
          <p:cNvPicPr>
            <a:picLocks noChangeAspect="1"/>
          </p:cNvPicPr>
          <p:nvPr userDrawn="1"/>
        </p:nvPicPr>
        <p:blipFill>
          <a:blip r:embed="rId2">
            <a:alphaModFix amt="6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1191781968,&quot;Placement&quot;:&quot;Footer&quot;,&quot;Top&quot;:519.343,&quot;Left&quot;:289.96283,&quot;SlideWidth&quot;:720,&quot;SlideHeight&quot;:540}">
            <a:extLst>
              <a:ext uri="{FF2B5EF4-FFF2-40B4-BE49-F238E27FC236}">
                <a16:creationId xmlns:a16="http://schemas.microsoft.com/office/drawing/2014/main" id="{D2236936-4BEC-4340-A88C-671A7AC6462C}"/>
              </a:ext>
            </a:extLst>
          </p:cNvPr>
          <p:cNvSpPr txBox="1"/>
          <p:nvPr userDrawn="1"/>
        </p:nvSpPr>
        <p:spPr>
          <a:xfrm>
            <a:off x="3682528" y="6595656"/>
            <a:ext cx="1778944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</a:rPr>
              <a:t>Informação para uso interno</a:t>
            </a:r>
          </a:p>
        </p:txBody>
      </p:sp>
      <p:sp>
        <p:nvSpPr>
          <p:cNvPr id="3" name="MSIPCMContentMarking" descr="{&quot;HashCode&quot;:1167644399,&quot;Placement&quot;:&quot;Header&quot;,&quot;Top&quot;:0.0,&quot;Left&quot;:289.96283,&quot;SlideWidth&quot;:720,&quot;SlideHeight&quot;:540}">
            <a:extLst>
              <a:ext uri="{FF2B5EF4-FFF2-40B4-BE49-F238E27FC236}">
                <a16:creationId xmlns:a16="http://schemas.microsoft.com/office/drawing/2014/main" id="{C3CACEEA-9CC6-4BCC-BAC8-38DFEFAA872E}"/>
              </a:ext>
            </a:extLst>
          </p:cNvPr>
          <p:cNvSpPr txBox="1"/>
          <p:nvPr userDrawn="1"/>
        </p:nvSpPr>
        <p:spPr>
          <a:xfrm>
            <a:off x="3682528" y="0"/>
            <a:ext cx="1778944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</a:rPr>
              <a:t>Informação para uso interno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uvidoria@abcbrasil.com.b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55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ogo_branco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555559"/>
              </a:clrFrom>
              <a:clrTo>
                <a:srgbClr val="55555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6608" y="157139"/>
            <a:ext cx="1953910" cy="1892300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1528549" y="2828836"/>
            <a:ext cx="58958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chemeClr val="bg2"/>
                </a:solidFill>
              </a:rPr>
              <a:t>RELATÓRIO SEMESTRAL DAS ATIVIDADES DESENVOLVIDAS PELA OUVIDORIA</a:t>
            </a:r>
          </a:p>
          <a:p>
            <a:r>
              <a:rPr lang="pt-BR" sz="3600" dirty="0">
                <a:solidFill>
                  <a:schemeClr val="bg2"/>
                </a:solidFill>
              </a:rPr>
              <a:t>DATA-BASE: 30.12.2021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18364" y="368490"/>
            <a:ext cx="67146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dirty="0">
                <a:latin typeface="Berlin Sans FB" panose="020E0602020502020306" pitchFamily="34" charset="0"/>
              </a:rPr>
              <a:t>Relatório Semestral das Atividades Desenvolvidas pela Ouvidoria</a:t>
            </a:r>
            <a:r>
              <a:rPr lang="pt-BR" altLang="pt-BR" sz="3200" dirty="0"/>
              <a:t> </a:t>
            </a:r>
            <a:endParaRPr lang="pt-BR"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0" y="1083894"/>
            <a:ext cx="7832558" cy="515833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300" b="1" u="sng" dirty="0"/>
              <a:t>INTRODUÇÃO</a:t>
            </a:r>
            <a:endParaRPr lang="pt-BR" sz="1300" dirty="0"/>
          </a:p>
          <a:p>
            <a:pPr marL="0" indent="0">
              <a:buNone/>
            </a:pPr>
            <a:r>
              <a:rPr lang="pt-BR" sz="1300" dirty="0"/>
              <a:t>Em atendimento à Resolução n.º 4.860/2020 do Conselho Monetário Nacional, este relatório sintetiza as atividades desenvolvidas pela Ouvidoria do Banco ABC Brasil referentes ao segundo semestre de 2021. </a:t>
            </a:r>
          </a:p>
          <a:p>
            <a:pPr marL="0" indent="0">
              <a:buNone/>
            </a:pPr>
            <a:endParaRPr lang="pt-BR" sz="1300" dirty="0"/>
          </a:p>
          <a:p>
            <a:pPr marL="0" indent="0">
              <a:buNone/>
            </a:pPr>
            <a:r>
              <a:rPr lang="pt-BR" sz="1300" dirty="0"/>
              <a:t>I – </a:t>
            </a:r>
            <a:r>
              <a:rPr lang="pt-BR" sz="1300" b="1" u="sng" dirty="0"/>
              <a:t>ORGANIZAÇÃO E ESTRUTURA </a:t>
            </a:r>
            <a:endParaRPr lang="pt-BR" sz="1300" dirty="0"/>
          </a:p>
          <a:p>
            <a:pPr marL="0" indent="0">
              <a:buNone/>
            </a:pPr>
            <a:r>
              <a:rPr lang="pt-BR" sz="1300" dirty="0"/>
              <a:t>O serviço de Ouvidoria do Banco ABC Brasil atende a todos os clientes do banco. </a:t>
            </a:r>
          </a:p>
          <a:p>
            <a:pPr marL="0" indent="0">
              <a:buNone/>
            </a:pPr>
            <a:r>
              <a:rPr lang="pt-BR" sz="1300" dirty="0"/>
              <a:t>O Departamento de Ouvidoria é composto por uma Ouvidora e um integrante, ambos treinados e certificados e por um Diretor.</a:t>
            </a:r>
          </a:p>
          <a:p>
            <a:pPr marL="0" indent="0">
              <a:buNone/>
            </a:pPr>
            <a:r>
              <a:rPr lang="pt-BR" sz="1300" dirty="0"/>
              <a:t> </a:t>
            </a:r>
          </a:p>
          <a:p>
            <a:pPr marL="0" indent="0">
              <a:buNone/>
            </a:pPr>
            <a:r>
              <a:rPr lang="pt-BR" sz="1300" b="1" dirty="0"/>
              <a:t>II – </a:t>
            </a:r>
            <a:r>
              <a:rPr lang="pt-BR" sz="1300" b="1" u="sng" dirty="0"/>
              <a:t>FUNCIONAMENTO </a:t>
            </a:r>
            <a:endParaRPr lang="pt-BR" sz="1300" dirty="0"/>
          </a:p>
          <a:p>
            <a:pPr marL="0" indent="0">
              <a:buNone/>
            </a:pPr>
            <a:r>
              <a:rPr lang="pt-BR" sz="1300" dirty="0"/>
              <a:t>A Ouvidoria do Banco ABC Brasil está instalada na Av. Cidade Jardim, 803 - 2º andar – CEP 01453-000 – São Paulo/SP.</a:t>
            </a:r>
          </a:p>
          <a:p>
            <a:pPr marL="0" indent="0">
              <a:buNone/>
            </a:pPr>
            <a:r>
              <a:rPr lang="pt-BR" sz="1300" dirty="0"/>
              <a:t>O atendimento é feito por meio de ligações gratuitas pelo telefone 0800-725-7595, de segunda a sexta-feira das 9h às 13h e das 14h às 18h. A Ouvidoria também disponibiliza acesso por e-mail ao seguinte endereço eletrônico: </a:t>
            </a:r>
            <a:r>
              <a:rPr lang="pt-BR" sz="1300" u="sng" dirty="0">
                <a:hlinkClick r:id="rId3"/>
              </a:rPr>
              <a:t>ouvidoria@abcbrasil.com.br</a:t>
            </a:r>
            <a:r>
              <a:rPr lang="pt-BR" sz="1300" u="sng" dirty="0"/>
              <a:t>.</a:t>
            </a:r>
          </a:p>
          <a:p>
            <a:pPr marL="0" indent="0">
              <a:buNone/>
            </a:pPr>
            <a:r>
              <a:rPr lang="pt-BR" sz="1300" dirty="0"/>
              <a:t>Diante dos impactos da pandemia do novo </a:t>
            </a:r>
            <a:r>
              <a:rPr lang="pt-BR" sz="1300" dirty="0" err="1"/>
              <a:t>coronavírus</a:t>
            </a:r>
            <a:r>
              <a:rPr lang="pt-BR" sz="1300" dirty="0"/>
              <a:t>, revimos as medidas adotadas para funcionamento da Ouvidoria e adequamos às ações à realidade do trabalho remoto. Dessa forma, se tornou apenas virtual devido a quarentena adotada pelos municípios e Estados, com ações de isolamento para conter a proliferação do vírus, tendo sido mantidas todas as exigências regulatórias para este serviço.</a:t>
            </a:r>
            <a:r>
              <a:rPr lang="pt-BR" sz="1200" dirty="0">
                <a:solidFill>
                  <a:srgbClr val="000000"/>
                </a:solidFill>
              </a:rPr>
              <a:t> </a:t>
            </a:r>
            <a:r>
              <a:rPr lang="pt-BR" sz="1300" dirty="0"/>
              <a:t>Recentemente a Ouvidoria adotou o modelo híbrido das atividades.</a:t>
            </a:r>
          </a:p>
          <a:p>
            <a:pPr marL="0" indent="0">
              <a:buNone/>
            </a:pPr>
            <a:r>
              <a:rPr lang="pt-BR" sz="1300" b="1" dirty="0"/>
              <a:t>III – </a:t>
            </a:r>
            <a:r>
              <a:rPr lang="pt-BR" sz="1300" b="1" u="sng" dirty="0"/>
              <a:t>VOLUMETRIA DO ATENDIMENTO</a:t>
            </a:r>
            <a:endParaRPr lang="pt-BR" sz="1300" dirty="0"/>
          </a:p>
          <a:p>
            <a:pPr marL="0" indent="0">
              <a:buNone/>
            </a:pPr>
            <a:r>
              <a:rPr lang="pt-BR" sz="1300" dirty="0"/>
              <a:t>Após análise das demandas registradas e respondidas pela Ouvidoria no período, recebemos um total de 10 reclamações, sendo: </a:t>
            </a:r>
          </a:p>
        </p:txBody>
      </p:sp>
    </p:spTree>
    <p:extLst>
      <p:ext uri="{BB962C8B-B14F-4D97-AF65-F5344CB8AC3E}">
        <p14:creationId xmlns:p14="http://schemas.microsoft.com/office/powerpoint/2010/main" val="184329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9553" y="613169"/>
            <a:ext cx="7697337" cy="473420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80000"/>
              </a:lnSpc>
              <a:buNone/>
              <a:defRPr/>
            </a:pPr>
            <a:endParaRPr lang="pt-BR" altLang="pt-BR" sz="400" dirty="0"/>
          </a:p>
          <a:p>
            <a:pPr>
              <a:lnSpc>
                <a:spcPct val="80000"/>
              </a:lnSpc>
              <a:defRPr/>
            </a:pPr>
            <a:endParaRPr lang="pt-BR" altLang="pt-BR" sz="4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2831" y="-527931"/>
            <a:ext cx="7620887" cy="680810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defRPr/>
            </a:pPr>
            <a:endParaRPr lang="pt-BR" altLang="pt-BR" sz="1200" u="sng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pt-BR" altLang="pt-BR" sz="1200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pt-BR" altLang="pt-BR" sz="1200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pt-BR" altLang="pt-BR" sz="1200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pt-BR" altLang="pt-BR" sz="1200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pt-BR" altLang="pt-BR" sz="1200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pt-BR" altLang="pt-BR" sz="1200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Todas as reclamações foram respondidas e solucionadas dentro do prazo regulatório. 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2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altLang="pt-BR" sz="1200" b="1" dirty="0">
                <a:solidFill>
                  <a:srgbClr val="000000"/>
                </a:solidFill>
              </a:rPr>
              <a:t>IV – </a:t>
            </a:r>
            <a:r>
              <a:rPr lang="pt-BR" altLang="pt-BR" sz="1200" b="1" u="sng" dirty="0">
                <a:solidFill>
                  <a:srgbClr val="000000"/>
                </a:solidFill>
              </a:rPr>
              <a:t>AVALIAÇÃO DIRETA DA QUALIDADE DA OUVIDORIA 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altLang="pt-BR" sz="1200" b="1" u="sng" dirty="0">
              <a:solidFill>
                <a:srgbClr val="000000"/>
              </a:solidFill>
            </a:endParaRPr>
          </a:p>
          <a:p>
            <a:pPr marL="0" lvl="1" indent="0" algn="just">
              <a:spcBef>
                <a:spcPts val="0"/>
              </a:spcBef>
              <a:buNone/>
              <a:defRPr/>
            </a:pPr>
            <a:r>
              <a:rPr lang="pt-BR" sz="1200" dirty="0">
                <a:solidFill>
                  <a:srgbClr val="000000"/>
                </a:solidFill>
              </a:rPr>
              <a:t>A Ouvidoria do Banco ABC Brasil implantou o instrumento de avaliação da qualidade do atendimento prestado a clientes e usuários. A remessa destas informações ao BACEN é realizada até o 5º dia útil posterior ao encerramento do respectivo mês de referência em análise.  </a:t>
            </a:r>
          </a:p>
          <a:p>
            <a:pPr marL="0" lvl="1" indent="0" algn="just">
              <a:spcBef>
                <a:spcPts val="0"/>
              </a:spcBef>
              <a:buNone/>
              <a:defRPr/>
            </a:pPr>
            <a:r>
              <a:rPr lang="pt-BR" sz="1200" dirty="0">
                <a:solidFill>
                  <a:srgbClr val="000000"/>
                </a:solidFill>
              </a:rPr>
              <a:t>No referido semestre não obtivemos respostas da qualidade do atendimento prestado pela Ouvidoria.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122830" y="320782"/>
            <a:ext cx="67054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dirty="0">
                <a:latin typeface="Berlin Sans FB" panose="020E0602020502020306" pitchFamily="34" charset="0"/>
              </a:rPr>
              <a:t>Relatório Semestral das Atividades Desenvolvidas pela Ouvidoria</a:t>
            </a:r>
            <a:r>
              <a:rPr lang="pt-BR" altLang="pt-BR" sz="3200" dirty="0"/>
              <a:t> </a:t>
            </a:r>
            <a:endParaRPr lang="pt-BR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5DF41F0E-B030-4FB1-9A26-8A4683B7A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306382"/>
              </p:ext>
            </p:extLst>
          </p:nvPr>
        </p:nvGraphicFramePr>
        <p:xfrm>
          <a:off x="122830" y="961656"/>
          <a:ext cx="7464127" cy="2648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0395">
                  <a:extLst>
                    <a:ext uri="{9D8B030D-6E8A-4147-A177-3AD203B41FA5}">
                      <a16:colId xmlns:a16="http://schemas.microsoft.com/office/drawing/2014/main" val="2882418093"/>
                    </a:ext>
                  </a:extLst>
                </a:gridCol>
                <a:gridCol w="1243433">
                  <a:extLst>
                    <a:ext uri="{9D8B030D-6E8A-4147-A177-3AD203B41FA5}">
                      <a16:colId xmlns:a16="http://schemas.microsoft.com/office/drawing/2014/main" val="3577851281"/>
                    </a:ext>
                  </a:extLst>
                </a:gridCol>
                <a:gridCol w="1243433">
                  <a:extLst>
                    <a:ext uri="{9D8B030D-6E8A-4147-A177-3AD203B41FA5}">
                      <a16:colId xmlns:a16="http://schemas.microsoft.com/office/drawing/2014/main" val="1338681178"/>
                    </a:ext>
                  </a:extLst>
                </a:gridCol>
                <a:gridCol w="1243433">
                  <a:extLst>
                    <a:ext uri="{9D8B030D-6E8A-4147-A177-3AD203B41FA5}">
                      <a16:colId xmlns:a16="http://schemas.microsoft.com/office/drawing/2014/main" val="2254376887"/>
                    </a:ext>
                  </a:extLst>
                </a:gridCol>
                <a:gridCol w="1243433">
                  <a:extLst>
                    <a:ext uri="{9D8B030D-6E8A-4147-A177-3AD203B41FA5}">
                      <a16:colId xmlns:a16="http://schemas.microsoft.com/office/drawing/2014/main" val="321654098"/>
                    </a:ext>
                  </a:extLst>
                </a:gridCol>
              </a:tblGrid>
              <a:tr h="6019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NATUREZA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IMPROCEDENTES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PROCEDENTES COM ACORDO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PROCEDENTES SEM ACORDO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Nº TOTAL DE RECLAMAÇÕES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7932011"/>
                  </a:ext>
                </a:extLst>
              </a:tr>
              <a:tr h="2923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ATENDIMENTO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0</a:t>
                      </a: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0</a:t>
                      </a: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0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77270817"/>
                  </a:ext>
                </a:extLst>
              </a:tr>
              <a:tr h="2923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OPERAÇÕES DE CRÉDITO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0</a:t>
                      </a: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0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4727698"/>
                  </a:ext>
                </a:extLst>
              </a:tr>
              <a:tr h="2923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OUTROS TEMAS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4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4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9561153"/>
                  </a:ext>
                </a:extLst>
              </a:tr>
              <a:tr h="2923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TARIFAS E ASSEMELHADOS - TLA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0</a:t>
                      </a: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0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1576276"/>
                  </a:ext>
                </a:extLst>
              </a:tr>
              <a:tr h="2923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CONTA CORRENTE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</a:t>
                      </a: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7220327"/>
                  </a:ext>
                </a:extLst>
              </a:tr>
              <a:tr h="2923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RELAÇÃO CONTRATUAL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pt-B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2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90196470"/>
                  </a:ext>
                </a:extLst>
              </a:tr>
              <a:tr h="2923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>
                          <a:effectLst/>
                        </a:rPr>
                        <a:t>Nº TOTAL DE RECLAMAÇÕES </a:t>
                      </a:r>
                      <a:endParaRPr lang="pt-BR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pt-B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0</a:t>
                      </a:r>
                      <a:endParaRPr lang="pt-BR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1211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652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ABC2">
      <a:dk1>
        <a:srgbClr val="505150"/>
      </a:dk1>
      <a:lt1>
        <a:sysClr val="window" lastClr="FFFFFF"/>
      </a:lt1>
      <a:dk2>
        <a:srgbClr val="FFFFFE"/>
      </a:dk2>
      <a:lt2>
        <a:srgbClr val="FCFCF6"/>
      </a:lt2>
      <a:accent1>
        <a:srgbClr val="5B476C"/>
      </a:accent1>
      <a:accent2>
        <a:srgbClr val="7E658F"/>
      </a:accent2>
      <a:accent3>
        <a:srgbClr val="21466B"/>
      </a:accent3>
      <a:accent4>
        <a:srgbClr val="7798AE"/>
      </a:accent4>
      <a:accent5>
        <a:srgbClr val="8D4746"/>
      </a:accent5>
      <a:accent6>
        <a:srgbClr val="A99378"/>
      </a:accent6>
      <a:hlink>
        <a:srgbClr val="D16362"/>
      </a:hlink>
      <a:folHlink>
        <a:srgbClr val="DF95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5823</TotalTime>
  <Words>420</Words>
  <Application>Microsoft Office PowerPoint</Application>
  <PresentationFormat>Apresentação na tela (4:3)</PresentationFormat>
  <Paragraphs>88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Berlin Sans FB</vt:lpstr>
      <vt:lpstr>Calibri</vt:lpstr>
      <vt:lpstr>Office Theme</vt:lpstr>
      <vt:lpstr>Apresentação do PowerPoint</vt:lpstr>
      <vt:lpstr>Apresentação do PowerPoint</vt:lpstr>
      <vt:lpstr>Apresentação do PowerPoint</vt:lpstr>
    </vt:vector>
  </TitlesOfParts>
  <Company>PageOne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Alê</dc:creator>
  <cp:lastModifiedBy>Euma Karinne Albuquerque Matias</cp:lastModifiedBy>
  <cp:revision>695</cp:revision>
  <cp:lastPrinted>2019-06-11T14:40:51Z</cp:lastPrinted>
  <dcterms:created xsi:type="dcterms:W3CDTF">2013-10-01T20:57:45Z</dcterms:created>
  <dcterms:modified xsi:type="dcterms:W3CDTF">2022-01-18T19:46:02Z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ec1baa-b10f-4176-8c82-005d3d45545a_Enabled">
    <vt:lpwstr>true</vt:lpwstr>
  </property>
  <property fmtid="{D5CDD505-2E9C-101B-9397-08002B2CF9AE}" pid="3" name="MSIP_Label_0cec1baa-b10f-4176-8c82-005d3d45545a_SetDate">
    <vt:lpwstr>2022-01-18T19:46:02Z</vt:lpwstr>
  </property>
  <property fmtid="{D5CDD505-2E9C-101B-9397-08002B2CF9AE}" pid="4" name="MSIP_Label_0cec1baa-b10f-4176-8c82-005d3d45545a_Method">
    <vt:lpwstr>Privileged</vt:lpwstr>
  </property>
  <property fmtid="{D5CDD505-2E9C-101B-9397-08002B2CF9AE}" pid="5" name="MSIP_Label_0cec1baa-b10f-4176-8c82-005d3d45545a_Name">
    <vt:lpwstr>Interno</vt:lpwstr>
  </property>
  <property fmtid="{D5CDD505-2E9C-101B-9397-08002B2CF9AE}" pid="6" name="MSIP_Label_0cec1baa-b10f-4176-8c82-005d3d45545a_SiteId">
    <vt:lpwstr>100453cd-a9f7-4d13-923b-0dff037d5286</vt:lpwstr>
  </property>
  <property fmtid="{D5CDD505-2E9C-101B-9397-08002B2CF9AE}" pid="7" name="MSIP_Label_0cec1baa-b10f-4176-8c82-005d3d45545a_ActionId">
    <vt:lpwstr>9030a925-de47-467e-9af9-52f2aad189b5</vt:lpwstr>
  </property>
  <property fmtid="{D5CDD505-2E9C-101B-9397-08002B2CF9AE}" pid="8" name="MSIP_Label_0cec1baa-b10f-4176-8c82-005d3d45545a_ContentBits">
    <vt:lpwstr>3</vt:lpwstr>
  </property>
</Properties>
</file>