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145707013" r:id="rId2"/>
    <p:sldId id="2145707018" r:id="rId3"/>
    <p:sldId id="2145706988" r:id="rId4"/>
    <p:sldId id="2145707019" r:id="rId5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 showGuides="1">
      <p:cViewPr varScale="1">
        <p:scale>
          <a:sx n="61" d="100"/>
          <a:sy n="61" d="100"/>
        </p:scale>
        <p:origin x="1020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3904B5-9018-4989-8803-5441AB50BFAD}" type="datetimeFigureOut">
              <a:rPr lang="pt-BR" smtClean="0"/>
              <a:t>02/02/2026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96B8DA-6362-4DD1-8010-5DA9DD1F614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033525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8F0803-8B29-1876-69CA-C21A04E8D3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BFF35BA2-78B1-51EF-ACAA-3691F0C2BCA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6BC56A48-53B9-B417-300E-0158B4D12F9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8760EA0C-5405-DF65-91EE-8C0BC133802E}"/>
              </a:ext>
            </a:extLst>
          </p:cNvPr>
          <p:cNvSpPr txBox="1"/>
          <p:nvPr/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19848574-368C-4D05-B54E-FFFD102585A7}" type="slidenum">
              <a:t>2</a:t>
            </a:fld>
            <a:endParaRPr lang="en-US" sz="1200" b="0" i="0" u="none" strike="noStrike" kern="1200" cap="none" spc="0" baseline="0">
              <a:solidFill>
                <a:srgbClr val="000000"/>
              </a:solidFill>
              <a:uFillTx/>
              <a:latin typeface="Open Sans" pitchFamily="34"/>
            </a:endParaRPr>
          </a:p>
        </p:txBody>
      </p:sp>
    </p:spTree>
    <p:extLst>
      <p:ext uri="{BB962C8B-B14F-4D97-AF65-F5344CB8AC3E}">
        <p14:creationId xmlns:p14="http://schemas.microsoft.com/office/powerpoint/2010/main" val="11085559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FF56A3A7-48BB-9B52-3B5D-38CA4F8167C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A6C95C7D-310A-A539-3A80-06601AED1657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38158CB4-5182-318E-C0C2-FE949D766CCA}"/>
              </a:ext>
            </a:extLst>
          </p:cNvPr>
          <p:cNvSpPr txBox="1"/>
          <p:nvPr/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19848574-368C-4D05-B54E-FFFD102585A7}" type="slidenum">
              <a:t>3</a:t>
            </a:fld>
            <a:endParaRPr lang="en-US" sz="1200" b="0" i="0" u="none" strike="noStrike" kern="1200" cap="none" spc="0" baseline="0">
              <a:solidFill>
                <a:srgbClr val="000000"/>
              </a:solidFill>
              <a:uFillTx/>
              <a:latin typeface="Open Sans" pitchFamily="34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6C0ECE0-486B-4FA2-A7A3-00BE7E7AD35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02D6785-C64A-0A7C-6208-0FBD5CE65DA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3D5E0C98-33BD-A535-068E-38FD753F43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B7DA6-05C9-4F94-BF15-77BD9563639C}" type="datetimeFigureOut">
              <a:rPr lang="pt-BR" smtClean="0"/>
              <a:t>02/02/2026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1478F6FC-E13A-2DDB-FA9E-4AEA429C5F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9D48BFE-B466-6FE9-418C-B005DAD95C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2D3DB-89A9-45D0-B3A7-4952A007FDB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984034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DC1E0C3-CB58-EA96-A84D-EEE7E23FF6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29E12134-FA61-990B-AB41-19E8F3BB7B8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AD3F1DF-06B8-FBB0-811E-155DA18F5A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B7DA6-05C9-4F94-BF15-77BD9563639C}" type="datetimeFigureOut">
              <a:rPr lang="pt-BR" smtClean="0"/>
              <a:t>02/02/2026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EEEAC87B-2D7E-9E27-FDD5-EBBE4D21CD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9DD1106B-122E-C557-FF86-B991D55EAC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2D3DB-89A9-45D0-B3A7-4952A007FDB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721901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6428F150-6346-FDD0-274B-8201B74A642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602AA023-56B8-E891-9729-26E6D52617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6D6C4409-42BB-8756-8D4C-AB8EC05E69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B7DA6-05C9-4F94-BF15-77BD9563639C}" type="datetimeFigureOut">
              <a:rPr lang="pt-BR" smtClean="0"/>
              <a:t>02/02/2026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22DE6785-229D-0563-F8E2-A9FC886C1C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116CA8C-8D86-B03A-73F5-84D8BAF09C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2D3DB-89A9-45D0-B3A7-4952A007FDB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924986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OBRIGADO">
    <p:bg>
      <p:bgPr>
        <a:solidFill>
          <a:srgbClr val="23222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3">
            <a:extLst>
              <a:ext uri="{FF2B5EF4-FFF2-40B4-BE49-F238E27FC236}">
                <a16:creationId xmlns:a16="http://schemas.microsoft.com/office/drawing/2014/main" id="{7CF580DD-4849-2A5D-FBDE-B218EB3D984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839145" y="3238146"/>
            <a:ext cx="4791602" cy="759281"/>
          </a:xfrm>
        </p:spPr>
        <p:txBody>
          <a:bodyPr anchor="t">
            <a:noAutofit/>
          </a:bodyPr>
          <a:lstStyle>
            <a:lvl1pPr>
              <a:defRPr sz="4800">
                <a:solidFill>
                  <a:srgbClr val="FFFFFF"/>
                </a:solidFill>
                <a:latin typeface="Open Sans Light" pitchFamily="2"/>
                <a:ea typeface="Open Sans Light" pitchFamily="2"/>
                <a:cs typeface="Open Sans Light" pitchFamily="2"/>
              </a:defRPr>
            </a:lvl1pPr>
          </a:lstStyle>
          <a:p>
            <a:pPr lvl="0"/>
            <a:r>
              <a:rPr lang="en-US"/>
              <a:t>Muito Obrigado</a:t>
            </a:r>
            <a:endParaRPr lang="pt-BR"/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34011076-4F13-B44B-3452-F23898FD621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0043" y="2707620"/>
            <a:ext cx="1601425" cy="1577440"/>
          </a:xfrm>
          <a:prstGeom prst="rect">
            <a:avLst/>
          </a:prstGeom>
          <a:noFill/>
          <a:ln cap="flat">
            <a:noFill/>
          </a:ln>
        </p:spPr>
      </p:pic>
    </p:spTree>
    <p:extLst>
      <p:ext uri="{BB962C8B-B14F-4D97-AF65-F5344CB8AC3E}">
        <p14:creationId xmlns:p14="http://schemas.microsoft.com/office/powerpoint/2010/main" val="878031760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QUEM SOMOS">
    <p:bg>
      <p:bgPr>
        <a:solidFill>
          <a:srgbClr val="DFDDD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6">
            <a:extLst>
              <a:ext uri="{FF2B5EF4-FFF2-40B4-BE49-F238E27FC236}">
                <a16:creationId xmlns:a16="http://schemas.microsoft.com/office/drawing/2014/main" id="{2D7FA130-6BED-45BA-16B6-591BCC34415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4206413" y="4358103"/>
            <a:ext cx="1747592" cy="1227591"/>
          </a:xfrm>
        </p:spPr>
        <p:txBody>
          <a:bodyPr/>
          <a:lstStyle>
            <a:lvl1pPr marL="0" indent="0">
              <a:spcAft>
                <a:spcPts val="300"/>
              </a:spcAft>
              <a:buNone/>
              <a:defRPr sz="1000">
                <a:cs typeface="Open Sans" pitchFamily="34"/>
              </a:defRPr>
            </a:lvl1pPr>
            <a:lvl2pPr marL="136529" indent="46040">
              <a:spcAft>
                <a:spcPts val="900"/>
              </a:spcAft>
              <a:buNone/>
              <a:defRPr sz="1000">
                <a:cs typeface="Open Sans" pitchFamily="34"/>
              </a:defRPr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3" name="Picture Placeholder 8">
            <a:extLst>
              <a:ext uri="{FF2B5EF4-FFF2-40B4-BE49-F238E27FC236}">
                <a16:creationId xmlns:a16="http://schemas.microsoft.com/office/drawing/2014/main" id="{5E4D4C8D-571E-F3FB-3845-3879B76198C2}"/>
              </a:ext>
            </a:extLst>
          </p:cNvPr>
          <p:cNvSpPr txBox="1">
            <a:spLocks noGrp="1"/>
          </p:cNvSpPr>
          <p:nvPr>
            <p:ph type="pic" idx="4294967295"/>
          </p:nvPr>
        </p:nvSpPr>
        <p:spPr>
          <a:xfrm>
            <a:off x="4206102" y="2102653"/>
            <a:ext cx="1748003" cy="1423217"/>
          </a:xfrm>
        </p:spPr>
        <p:txBody>
          <a:bodyPr/>
          <a:lstStyle>
            <a:lvl1pPr>
              <a:defRPr sz="1000"/>
            </a:lvl1pPr>
          </a:lstStyle>
          <a:p>
            <a:pPr lvl="0"/>
            <a:r>
              <a:rPr lang="en-US"/>
              <a:t>Click icon to add picture</a:t>
            </a:r>
          </a:p>
        </p:txBody>
      </p:sp>
      <p:sp>
        <p:nvSpPr>
          <p:cNvPr id="4" name="Text Placeholder 6">
            <a:extLst>
              <a:ext uri="{FF2B5EF4-FFF2-40B4-BE49-F238E27FC236}">
                <a16:creationId xmlns:a16="http://schemas.microsoft.com/office/drawing/2014/main" id="{C38A6E7B-373F-EDA1-021F-301A382ED9DE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4206413" y="3756592"/>
            <a:ext cx="1747592" cy="429127"/>
          </a:xfrm>
        </p:spPr>
        <p:txBody>
          <a:bodyPr/>
          <a:lstStyle>
            <a:lvl1pPr marL="0" indent="0">
              <a:spcAft>
                <a:spcPts val="300"/>
              </a:spcAft>
              <a:buNone/>
              <a:defRPr sz="1200">
                <a:cs typeface="Open Sans" pitchFamily="34"/>
              </a:defRPr>
            </a:lvl1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5" name="Text Placeholder 6">
            <a:extLst>
              <a:ext uri="{FF2B5EF4-FFF2-40B4-BE49-F238E27FC236}">
                <a16:creationId xmlns:a16="http://schemas.microsoft.com/office/drawing/2014/main" id="{BD3A330D-B252-47FC-6A40-140B9EF788DD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6115845" y="4358103"/>
            <a:ext cx="1747592" cy="1227591"/>
          </a:xfrm>
        </p:spPr>
        <p:txBody>
          <a:bodyPr/>
          <a:lstStyle>
            <a:lvl1pPr marL="0" indent="0">
              <a:spcAft>
                <a:spcPts val="300"/>
              </a:spcAft>
              <a:buNone/>
              <a:defRPr sz="1000">
                <a:cs typeface="Open Sans" pitchFamily="34"/>
              </a:defRPr>
            </a:lvl1pPr>
            <a:lvl2pPr marL="136529" indent="46040">
              <a:spcAft>
                <a:spcPts val="900"/>
              </a:spcAft>
              <a:buNone/>
              <a:defRPr sz="1000">
                <a:cs typeface="Open Sans" pitchFamily="34"/>
              </a:defRPr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3CF0AAB7-8BDA-E911-4BE0-9F67E47D51F1}"/>
              </a:ext>
            </a:extLst>
          </p:cNvPr>
          <p:cNvSpPr txBox="1">
            <a:spLocks noGrp="1"/>
          </p:cNvSpPr>
          <p:nvPr>
            <p:ph type="pic" idx="4294967295"/>
          </p:nvPr>
        </p:nvSpPr>
        <p:spPr>
          <a:xfrm>
            <a:off x="6115525" y="2102653"/>
            <a:ext cx="1748003" cy="1423217"/>
          </a:xfrm>
        </p:spPr>
        <p:txBody>
          <a:bodyPr/>
          <a:lstStyle>
            <a:lvl1pPr>
              <a:defRPr sz="1000"/>
            </a:lvl1pPr>
          </a:lstStyle>
          <a:p>
            <a:pPr lvl="0"/>
            <a:r>
              <a:rPr lang="en-US"/>
              <a:t>Click icon to add picture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8BF550DE-731D-190E-1498-10A81438DD2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6115845" y="3756592"/>
            <a:ext cx="1747592" cy="429127"/>
          </a:xfrm>
        </p:spPr>
        <p:txBody>
          <a:bodyPr/>
          <a:lstStyle>
            <a:lvl1pPr marL="0" indent="0">
              <a:spcAft>
                <a:spcPts val="300"/>
              </a:spcAft>
              <a:buNone/>
              <a:defRPr sz="1200">
                <a:cs typeface="Open Sans" pitchFamily="34"/>
              </a:defRPr>
            </a:lvl1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8" name="Text Placeholder 6">
            <a:extLst>
              <a:ext uri="{FF2B5EF4-FFF2-40B4-BE49-F238E27FC236}">
                <a16:creationId xmlns:a16="http://schemas.microsoft.com/office/drawing/2014/main" id="{07A48FED-44F7-6E1A-F67C-DB8E6A29F6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8044123" y="4358103"/>
            <a:ext cx="1747592" cy="1227591"/>
          </a:xfrm>
        </p:spPr>
        <p:txBody>
          <a:bodyPr/>
          <a:lstStyle>
            <a:lvl1pPr marL="0" indent="0">
              <a:spcAft>
                <a:spcPts val="300"/>
              </a:spcAft>
              <a:buNone/>
              <a:defRPr sz="1000">
                <a:cs typeface="Open Sans" pitchFamily="34"/>
              </a:defRPr>
            </a:lvl1pPr>
            <a:lvl2pPr marL="136529" indent="46040">
              <a:spcAft>
                <a:spcPts val="900"/>
              </a:spcAft>
              <a:buNone/>
              <a:defRPr sz="1000">
                <a:cs typeface="Open Sans" pitchFamily="34"/>
              </a:defRPr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C1C560D6-6ED8-4ADD-D894-5E7F4413A00E}"/>
              </a:ext>
            </a:extLst>
          </p:cNvPr>
          <p:cNvSpPr txBox="1">
            <a:spLocks noGrp="1"/>
          </p:cNvSpPr>
          <p:nvPr>
            <p:ph type="pic" idx="4294967295"/>
          </p:nvPr>
        </p:nvSpPr>
        <p:spPr>
          <a:xfrm>
            <a:off x="8043812" y="2102653"/>
            <a:ext cx="1748003" cy="1423217"/>
          </a:xfrm>
        </p:spPr>
        <p:txBody>
          <a:bodyPr/>
          <a:lstStyle>
            <a:lvl1pPr>
              <a:defRPr sz="1000"/>
            </a:lvl1pPr>
          </a:lstStyle>
          <a:p>
            <a:pPr lvl="0"/>
            <a:r>
              <a:rPr lang="en-US"/>
              <a:t>Click icon to add picture</a:t>
            </a:r>
          </a:p>
        </p:txBody>
      </p:sp>
      <p:sp>
        <p:nvSpPr>
          <p:cNvPr id="10" name="Text Placeholder 6">
            <a:extLst>
              <a:ext uri="{FF2B5EF4-FFF2-40B4-BE49-F238E27FC236}">
                <a16:creationId xmlns:a16="http://schemas.microsoft.com/office/drawing/2014/main" id="{22565B34-FECD-9841-77D7-22D91F58691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8044123" y="3756592"/>
            <a:ext cx="1747592" cy="429127"/>
          </a:xfrm>
        </p:spPr>
        <p:txBody>
          <a:bodyPr/>
          <a:lstStyle>
            <a:lvl1pPr marL="0" indent="0">
              <a:spcAft>
                <a:spcPts val="300"/>
              </a:spcAft>
              <a:buNone/>
              <a:defRPr sz="1200">
                <a:cs typeface="Open Sans" pitchFamily="34"/>
              </a:defRPr>
            </a:lvl1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11" name="Text Placeholder 6">
            <a:extLst>
              <a:ext uri="{FF2B5EF4-FFF2-40B4-BE49-F238E27FC236}">
                <a16:creationId xmlns:a16="http://schemas.microsoft.com/office/drawing/2014/main" id="{BAAA48B4-4E0A-94F6-5010-D228ADB90377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9971998" y="4358103"/>
            <a:ext cx="1747592" cy="1227591"/>
          </a:xfrm>
        </p:spPr>
        <p:txBody>
          <a:bodyPr/>
          <a:lstStyle>
            <a:lvl1pPr marL="0" indent="0">
              <a:spcAft>
                <a:spcPts val="300"/>
              </a:spcAft>
              <a:buNone/>
              <a:defRPr sz="1000">
                <a:cs typeface="Open Sans" pitchFamily="34"/>
              </a:defRPr>
            </a:lvl1pPr>
            <a:lvl2pPr marL="136529" indent="46040">
              <a:spcAft>
                <a:spcPts val="900"/>
              </a:spcAft>
              <a:buNone/>
              <a:defRPr sz="1000">
                <a:cs typeface="Open Sans" pitchFamily="34"/>
              </a:defRPr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2" name="Picture Placeholder 8">
            <a:extLst>
              <a:ext uri="{FF2B5EF4-FFF2-40B4-BE49-F238E27FC236}">
                <a16:creationId xmlns:a16="http://schemas.microsoft.com/office/drawing/2014/main" id="{CC2AB3DA-F26D-0DE0-7C90-2D4DDDF40C60}"/>
              </a:ext>
            </a:extLst>
          </p:cNvPr>
          <p:cNvSpPr txBox="1">
            <a:spLocks noGrp="1"/>
          </p:cNvSpPr>
          <p:nvPr>
            <p:ph type="pic" idx="4294967295"/>
          </p:nvPr>
        </p:nvSpPr>
        <p:spPr>
          <a:xfrm>
            <a:off x="9971687" y="2102653"/>
            <a:ext cx="1748003" cy="1423217"/>
          </a:xfrm>
        </p:spPr>
        <p:txBody>
          <a:bodyPr/>
          <a:lstStyle>
            <a:lvl1pPr>
              <a:defRPr sz="1000"/>
            </a:lvl1pPr>
          </a:lstStyle>
          <a:p>
            <a:pPr lvl="0"/>
            <a:r>
              <a:rPr lang="en-US"/>
              <a:t>Click icon to add picture</a:t>
            </a:r>
          </a:p>
        </p:txBody>
      </p:sp>
      <p:sp>
        <p:nvSpPr>
          <p:cNvPr id="13" name="Text Placeholder 6">
            <a:extLst>
              <a:ext uri="{FF2B5EF4-FFF2-40B4-BE49-F238E27FC236}">
                <a16:creationId xmlns:a16="http://schemas.microsoft.com/office/drawing/2014/main" id="{2E2D04CB-2F27-2464-2CDB-C63D8B2FEC7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9971998" y="3756592"/>
            <a:ext cx="1747592" cy="429127"/>
          </a:xfrm>
        </p:spPr>
        <p:txBody>
          <a:bodyPr/>
          <a:lstStyle>
            <a:lvl1pPr marL="0" indent="0">
              <a:spcAft>
                <a:spcPts val="300"/>
              </a:spcAft>
              <a:buNone/>
              <a:defRPr sz="1200">
                <a:cs typeface="Open Sans" pitchFamily="34"/>
              </a:defRPr>
            </a:lvl1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14" name="TextBox 28">
            <a:extLst>
              <a:ext uri="{FF2B5EF4-FFF2-40B4-BE49-F238E27FC236}">
                <a16:creationId xmlns:a16="http://schemas.microsoft.com/office/drawing/2014/main" id="{73127E2E-65A7-EC85-E5C4-8203374272EC}"/>
              </a:ext>
            </a:extLst>
          </p:cNvPr>
          <p:cNvSpPr txBox="1"/>
          <p:nvPr/>
        </p:nvSpPr>
        <p:spPr>
          <a:xfrm>
            <a:off x="288922" y="6435730"/>
            <a:ext cx="864418" cy="24625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121953" tIns="60981" rIns="121953" bIns="60981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10B25467-C45F-41DA-A936-F8A97B3ECBF1}" type="slidenum">
              <a:t>‹nº›</a:t>
            </a:fld>
            <a:endParaRPr lang="pt-BR" sz="800" b="0" i="0" u="none" strike="noStrike" kern="1200" cap="none" spc="0" baseline="0">
              <a:solidFill>
                <a:srgbClr val="666666"/>
              </a:solidFill>
              <a:uFillTx/>
              <a:latin typeface="Open Sans" pitchFamily="34"/>
              <a:cs typeface="Trebuchet MS"/>
            </a:endParaRPr>
          </a:p>
        </p:txBody>
      </p:sp>
      <p:sp>
        <p:nvSpPr>
          <p:cNvPr id="15" name="Espaço Reservado para Texto 34">
            <a:extLst>
              <a:ext uri="{FF2B5EF4-FFF2-40B4-BE49-F238E27FC236}">
                <a16:creationId xmlns:a16="http://schemas.microsoft.com/office/drawing/2014/main" id="{FEF58038-192F-5052-5870-A617520FD5D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34963" y="2102653"/>
            <a:ext cx="2437735" cy="2586069"/>
          </a:xfrm>
        </p:spPr>
        <p:txBody>
          <a:bodyPr>
            <a:noAutofit/>
          </a:bodyPr>
          <a:lstStyle>
            <a:lvl1pPr marL="0" indent="0">
              <a:buNone/>
              <a:defRPr lang="pt-BR" sz="1200">
                <a:latin typeface="Open Sans Light" pitchFamily="2"/>
                <a:ea typeface="Open Sans Light" pitchFamily="2"/>
                <a:cs typeface="Open Sans Light" pitchFamily="2"/>
              </a:defRPr>
            </a:lvl1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16" name="Title 13">
            <a:extLst>
              <a:ext uri="{FF2B5EF4-FFF2-40B4-BE49-F238E27FC236}">
                <a16:creationId xmlns:a16="http://schemas.microsoft.com/office/drawing/2014/main" id="{786B1075-6672-962F-1E23-77BFEBA96FB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64287" y="993029"/>
            <a:ext cx="6789886" cy="680907"/>
          </a:xfrm>
        </p:spPr>
        <p:txBody>
          <a:bodyPr anchor="t">
            <a:noAutofit/>
          </a:bodyPr>
          <a:lstStyle>
            <a:lvl1pPr>
              <a:lnSpc>
                <a:spcPct val="100000"/>
              </a:lnSpc>
              <a:defRPr sz="4000">
                <a:solidFill>
                  <a:srgbClr val="A6874B"/>
                </a:solidFill>
                <a:latin typeface="Open Sans Light" pitchFamily="2"/>
                <a:ea typeface="Open Sans Light" pitchFamily="2"/>
                <a:cs typeface="Open Sans Light" pitchFamily="2"/>
              </a:defRPr>
            </a:lvl1pPr>
          </a:lstStyle>
          <a:p>
            <a:pPr lvl="0"/>
            <a:r>
              <a:rPr lang="en-US"/>
              <a:t>Título em 40pt light</a:t>
            </a:r>
            <a:endParaRPr lang="pt-BR"/>
          </a:p>
        </p:txBody>
      </p:sp>
      <p:sp>
        <p:nvSpPr>
          <p:cNvPr id="17" name="Espaço Reservado para Texto 29">
            <a:extLst>
              <a:ext uri="{FF2B5EF4-FFF2-40B4-BE49-F238E27FC236}">
                <a16:creationId xmlns:a16="http://schemas.microsoft.com/office/drawing/2014/main" id="{A7075DF0-E64C-58D3-3A6A-F43CBAD9240C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34963" y="401796"/>
            <a:ext cx="2261000" cy="373120"/>
          </a:xfrm>
          <a:ln w="9528">
            <a:solidFill>
              <a:srgbClr val="A6874B"/>
            </a:solidFill>
            <a:prstDash val="solid"/>
          </a:ln>
        </p:spPr>
        <p:txBody>
          <a:bodyPr anchor="ctr">
            <a:noAutofit/>
          </a:bodyPr>
          <a:lstStyle>
            <a:lvl1pPr marL="0" indent="0">
              <a:buNone/>
              <a:defRPr lang="pt-BR" sz="1400">
                <a:solidFill>
                  <a:srgbClr val="A6874B"/>
                </a:solidFill>
                <a:latin typeface="Open Sans Light" pitchFamily="2"/>
                <a:ea typeface="Open Sans Light" pitchFamily="2"/>
                <a:cs typeface="Open Sans Light" pitchFamily="2"/>
              </a:defRPr>
            </a:lvl1pPr>
          </a:lstStyle>
          <a:p>
            <a:pPr lvl="0"/>
            <a:r>
              <a:rPr lang="pt-BR"/>
              <a:t>Assunto</a:t>
            </a:r>
          </a:p>
        </p:txBody>
      </p:sp>
      <p:pic>
        <p:nvPicPr>
          <p:cNvPr id="18" name="Imagem 5">
            <a:extLst>
              <a:ext uri="{FF2B5EF4-FFF2-40B4-BE49-F238E27FC236}">
                <a16:creationId xmlns:a16="http://schemas.microsoft.com/office/drawing/2014/main" id="{C6C1D83E-DB81-A83A-3261-040BCF4E27C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00400" y="6174751"/>
            <a:ext cx="502673" cy="495138"/>
          </a:xfrm>
          <a:prstGeom prst="rect">
            <a:avLst/>
          </a:prstGeom>
          <a:noFill/>
          <a:ln cap="flat">
            <a:noFill/>
          </a:ln>
        </p:spPr>
      </p:pic>
    </p:spTree>
    <p:extLst>
      <p:ext uri="{BB962C8B-B14F-4D97-AF65-F5344CB8AC3E}">
        <p14:creationId xmlns:p14="http://schemas.microsoft.com/office/powerpoint/2010/main" val="2713349993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59930A7-09E0-2EDA-E179-47993593C4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4B6F072-2BA3-C9F7-B010-BF78A295C5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E58C62E-F984-2C5A-4340-FCF5C9B313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B7DA6-05C9-4F94-BF15-77BD9563639C}" type="datetimeFigureOut">
              <a:rPr lang="pt-BR" smtClean="0"/>
              <a:t>02/02/2026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B2DDB59-AA87-07B1-4207-38A61DDA43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F37504D-3567-6B5D-E5BD-D10A0CF80A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2D3DB-89A9-45D0-B3A7-4952A007FDB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441087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50FBFF3-7BE4-1A2D-4790-6616830D5F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43D515E5-6A3B-D000-B2F6-DE09C8834D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15B89E2-B12C-1A21-ADBA-D53D142A30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B7DA6-05C9-4F94-BF15-77BD9563639C}" type="datetimeFigureOut">
              <a:rPr lang="pt-BR" smtClean="0"/>
              <a:t>02/02/2026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EAA564A8-A355-1748-453E-956C680991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0A32DAFD-39A0-8FDD-5FC8-BDFF5B8694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2D3DB-89A9-45D0-B3A7-4952A007FDB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646300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0FA53B1-D694-177C-2E98-CCD18B6E1E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009844F-184F-1BE2-8ADF-39D8216DF48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9B20412F-4160-44EE-1CE5-6E56218032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99D1E0CF-E007-6323-9D9C-BDB6920FF7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B7DA6-05C9-4F94-BF15-77BD9563639C}" type="datetimeFigureOut">
              <a:rPr lang="pt-BR" smtClean="0"/>
              <a:t>02/02/2026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3EA5E3C8-05E3-33D2-11E9-3B2613173A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DF0C7111-E368-09D5-B404-0C1FF292DA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2D3DB-89A9-45D0-B3A7-4952A007FDB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913544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4D1A0A9-3DDC-BA59-8517-496BB29A5F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E0D2C2F7-FD36-FE7F-35EE-DEF07056B9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D478C36E-A8DB-EEEB-4FC9-BC1C9212F7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69D47E9D-37EF-F2DE-F279-192A1F42E81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6DDEFD9B-06D2-42F5-5956-FB723F08868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0FA93F9C-7074-1751-889D-16B3ED848C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B7DA6-05C9-4F94-BF15-77BD9563639C}" type="datetimeFigureOut">
              <a:rPr lang="pt-BR" smtClean="0"/>
              <a:t>02/02/2026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E9ABB56C-445D-2D17-75E9-C97FA2C944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DCC05C39-7F5E-6D02-547C-97358C5218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2D3DB-89A9-45D0-B3A7-4952A007FDB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812986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760D6D0-C2FD-DBA3-0506-A13B0654D9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7DC1C4DE-C31C-C8F5-5FC1-C5296CB2C1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B7DA6-05C9-4F94-BF15-77BD9563639C}" type="datetimeFigureOut">
              <a:rPr lang="pt-BR" smtClean="0"/>
              <a:t>02/02/2026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02B70B05-D493-09C3-C90D-A323D1363C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983A992E-7CE7-6187-7252-AD1E6FBBAC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2D3DB-89A9-45D0-B3A7-4952A007FDB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432988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2C964A15-415B-9BA6-E70B-9ED280EF59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B7DA6-05C9-4F94-BF15-77BD9563639C}" type="datetimeFigureOut">
              <a:rPr lang="pt-BR" smtClean="0"/>
              <a:t>02/02/2026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8EF96CF9-2550-7ADC-41BB-96D367049E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577B8C13-EFB6-9387-C488-4FADFD5359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2D3DB-89A9-45D0-B3A7-4952A007FDB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746488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5CA426C-3FE4-F49E-7DB9-486C82619C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07CE2FF-8C9B-65A8-1FFA-9EA12A522E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6041A513-A10C-326F-B743-BBB474DDB5D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1BE74133-B5B6-868A-293A-870708F518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B7DA6-05C9-4F94-BF15-77BD9563639C}" type="datetimeFigureOut">
              <a:rPr lang="pt-BR" smtClean="0"/>
              <a:t>02/02/2026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C4D1C0F2-3B59-B1A6-4C38-20DEDBE740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C18D6715-F801-31ED-B9B3-04BDC79D26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2D3DB-89A9-45D0-B3A7-4952A007FDB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690510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09BBCE5-24BA-C743-9EBC-1E5009B89C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DF743FEA-199A-0C0F-90ED-97D79A0F3DC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905ACDD7-A227-2FB4-6964-29E521064A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3EC12FCC-ACE2-6DA9-841C-50DCA8F5D8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B7DA6-05C9-4F94-BF15-77BD9563639C}" type="datetimeFigureOut">
              <a:rPr lang="pt-BR" smtClean="0"/>
              <a:t>02/02/2026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D05801FC-779B-1F3E-B18F-58A6834263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FCFB181D-EBAB-3072-CB20-0846FD3D94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2D3DB-89A9-45D0-B3A7-4952A007FDB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877548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635B4879-08B4-C4E0-A419-96ED571538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20D9B30F-B845-0AB9-B175-8B41C07853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38C65D5C-27DC-049B-9A15-C32A40C486C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12B7DA6-05C9-4F94-BF15-77BD9563639C}" type="datetimeFigureOut">
              <a:rPr lang="pt-BR" smtClean="0"/>
              <a:t>02/02/2026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4172B17-5A64-2BE4-789F-E86C16E88C8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9D7EAEA-63C0-77C4-0382-8751F14B8A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322D3DB-89A9-45D0-B3A7-4952A007FDB4}" type="slidenum">
              <a:rPr lang="pt-BR" smtClean="0"/>
              <a:t>‹nº›</a:t>
            </a:fld>
            <a:endParaRPr lang="pt-BR"/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5DA4C329-8211-91D0-F0C3-509F5E6D93BB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ftr"/>
              </p:ext>
            </p:extLst>
          </p:nvPr>
        </p:nvSpPr>
        <p:spPr>
          <a:xfrm>
            <a:off x="5412550" y="6642100"/>
            <a:ext cx="1395412" cy="15240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pt-BR" sz="10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Informação de uso público</a:t>
            </a:r>
          </a:p>
        </p:txBody>
      </p:sp>
    </p:spTree>
    <p:extLst>
      <p:ext uri="{BB962C8B-B14F-4D97-AF65-F5344CB8AC3E}">
        <p14:creationId xmlns:p14="http://schemas.microsoft.com/office/powerpoint/2010/main" val="41056646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2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ouvidoria@abcbrasil.com.br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2C786B7-E273-4933-24BB-FB738AE433C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959816" y="2444675"/>
            <a:ext cx="7631983" cy="2117799"/>
          </a:xfrm>
        </p:spPr>
        <p:txBody>
          <a:bodyPr/>
          <a:lstStyle/>
          <a:p>
            <a:pPr algn="ctr"/>
            <a:r>
              <a:rPr lang="pt-BR" sz="3600" b="1" i="0" u="none" strike="noStrike" baseline="0" dirty="0">
                <a:solidFill>
                  <a:schemeClr val="bg1">
                    <a:lumMod val="95000"/>
                  </a:schemeClr>
                </a:solidFill>
                <a:latin typeface="+mj-lt"/>
              </a:rPr>
              <a:t>RELATÓRIO SEMESTRAL DAS ATIVIDADES DESENVOLVIDAS PELA OUVIDORIA – </a:t>
            </a:r>
            <a:r>
              <a:rPr lang="pt-BR" sz="3600" b="1" dirty="0">
                <a:solidFill>
                  <a:schemeClr val="bg1">
                    <a:lumMod val="95000"/>
                  </a:schemeClr>
                </a:solidFill>
                <a:latin typeface="+mj-lt"/>
              </a:rPr>
              <a:t>DATA BASE: 31/12/2025</a:t>
            </a:r>
            <a:br>
              <a:rPr lang="pt-BR" sz="3600" b="0" i="0" u="none" strike="noStrike" baseline="0" dirty="0">
                <a:solidFill>
                  <a:srgbClr val="000000"/>
                </a:solidFill>
                <a:latin typeface="Aptos" panose="020B0004020202020204" pitchFamily="34" charset="0"/>
              </a:rPr>
            </a:br>
            <a:endParaRPr lang="pt-B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04ADD3-A60B-7725-33C4-3E85BFEC3A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exto 30">
            <a:extLst>
              <a:ext uri="{FF2B5EF4-FFF2-40B4-BE49-F238E27FC236}">
                <a16:creationId xmlns:a16="http://schemas.microsoft.com/office/drawing/2014/main" id="{A872D7F3-2BA9-8B0C-3A44-4BBFE034D2C7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723900" y="542925"/>
            <a:ext cx="10381636" cy="575310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pt-BR" sz="2000" b="1" u="sng" dirty="0"/>
              <a:t>Introdução:</a:t>
            </a:r>
            <a:endParaRPr lang="pt-BR" sz="2000" dirty="0"/>
          </a:p>
          <a:p>
            <a:pPr marL="0" indent="0" algn="just">
              <a:buNone/>
            </a:pPr>
            <a:r>
              <a:rPr lang="pt-BR" sz="1600" dirty="0"/>
              <a:t>Em atendimento à Resolução n.º 4.860/2020 do Conselho Monetário Nacional, este relatório sintetiza as atividades desenvolvidas pela Ouvidoria do Banco ABC Brasil referentes ao 2º semestre de 2025. </a:t>
            </a:r>
          </a:p>
          <a:p>
            <a:pPr marL="0" indent="0" algn="just">
              <a:buNone/>
            </a:pPr>
            <a:endParaRPr lang="pt-BR" sz="1400" dirty="0"/>
          </a:p>
          <a:p>
            <a:pPr marL="0" indent="0" algn="just">
              <a:buNone/>
            </a:pPr>
            <a:r>
              <a:rPr lang="pt-BR" sz="1800" dirty="0"/>
              <a:t>I – </a:t>
            </a:r>
            <a:r>
              <a:rPr lang="pt-BR" sz="1800" b="1" u="sng" dirty="0"/>
              <a:t>Organização e Estrutura:</a:t>
            </a:r>
            <a:endParaRPr lang="pt-BR" sz="1800" dirty="0"/>
          </a:p>
          <a:p>
            <a:pPr marL="0" indent="0" algn="just">
              <a:buNone/>
            </a:pPr>
            <a:r>
              <a:rPr lang="pt-BR" sz="1600" dirty="0"/>
              <a:t>O serviço de Ouvidoria do Banco ABC Brasil atende a todos os clientes do banco. </a:t>
            </a:r>
          </a:p>
          <a:p>
            <a:pPr marL="0" indent="0" algn="just">
              <a:buNone/>
            </a:pPr>
            <a:r>
              <a:rPr lang="pt-BR" sz="1600" dirty="0"/>
              <a:t>O Departamento de Ouvidoria é composto por uma Ouvidora e um Ouvidor suplente, ambos treinados e certificados, 01  Superintendente e 01 Diretor responsável pela Ouvidoria</a:t>
            </a:r>
            <a:r>
              <a:rPr lang="pt-BR" sz="1400" dirty="0"/>
              <a:t>.</a:t>
            </a:r>
          </a:p>
          <a:p>
            <a:pPr marL="0" indent="0" algn="just">
              <a:buNone/>
            </a:pPr>
            <a:endParaRPr lang="pt-BR" sz="1400" dirty="0"/>
          </a:p>
          <a:p>
            <a:pPr marL="0" indent="0" algn="just">
              <a:buNone/>
            </a:pPr>
            <a:r>
              <a:rPr lang="pt-BR" sz="1800" b="1" dirty="0"/>
              <a:t>II – </a:t>
            </a:r>
            <a:r>
              <a:rPr lang="pt-BR" sz="1800" b="1" u="sng" dirty="0"/>
              <a:t>Funcionamento:</a:t>
            </a:r>
            <a:endParaRPr lang="pt-BR" sz="1800" dirty="0"/>
          </a:p>
          <a:p>
            <a:pPr marL="0" indent="0" algn="just">
              <a:buNone/>
            </a:pPr>
            <a:r>
              <a:rPr lang="pt-BR" sz="1600" dirty="0"/>
              <a:t>A Ouvidoria do Banco ABC Brasil está localizada na Av. Cidade Jardim, 803 - 6º andar – CEP 01453-000 – São Paulo/SP.</a:t>
            </a:r>
          </a:p>
          <a:p>
            <a:pPr marL="0" indent="0" algn="just">
              <a:buNone/>
            </a:pPr>
            <a:r>
              <a:rPr lang="pt-BR" sz="1600" dirty="0"/>
              <a:t>O atendimento é feito por meio de ligações gratuitas pelo telefone 0800-725-7595, de segunda a sexta-feira (exceto feriados) das 9h às 13h e das 14h às 18h. A Ouvidoria também disponibiliza acesso por e-mail através do seguinte endereço eletrônico: </a:t>
            </a:r>
            <a:r>
              <a:rPr lang="pt-BR" sz="1600" u="sng" dirty="0">
                <a:hlinkClick r:id="rId3"/>
              </a:rPr>
              <a:t>ouvidoria@abcbrasil.com.br</a:t>
            </a:r>
            <a:r>
              <a:rPr lang="pt-BR" sz="1600" u="sng" dirty="0"/>
              <a:t>.</a:t>
            </a:r>
          </a:p>
          <a:p>
            <a:pPr marL="0" indent="0" algn="just">
              <a:buNone/>
            </a:pPr>
            <a:r>
              <a:rPr lang="pt-BR" sz="1600" dirty="0"/>
              <a:t>Após o período da pandemia decorrente do novo Coronavírus a Ouvidoria adotou o modelo híbrido das atividades.</a:t>
            </a:r>
          </a:p>
        </p:txBody>
      </p:sp>
      <p:sp>
        <p:nvSpPr>
          <p:cNvPr id="4" name="CaixaDeTexto 2">
            <a:extLst>
              <a:ext uri="{FF2B5EF4-FFF2-40B4-BE49-F238E27FC236}">
                <a16:creationId xmlns:a16="http://schemas.microsoft.com/office/drawing/2014/main" id="{87E82F70-FF17-4F3B-0097-7E1F185610B0}"/>
              </a:ext>
            </a:extLst>
          </p:cNvPr>
          <p:cNvSpPr txBox="1"/>
          <p:nvPr/>
        </p:nvSpPr>
        <p:spPr>
          <a:xfrm>
            <a:off x="9448796" y="-950262"/>
            <a:ext cx="184727" cy="646334"/>
          </a:xfrm>
          <a:prstGeom prst="rect">
            <a:avLst/>
          </a:prstGeom>
          <a:noFill/>
          <a:ln cap="flat"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1800" b="0" i="0" u="none" strike="noStrike" kern="1200" cap="none" spc="0" baseline="0">
              <a:solidFill>
                <a:srgbClr val="232222"/>
              </a:solidFill>
              <a:uFillTx/>
              <a:latin typeface="Aptos"/>
            </a:endParaRP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1800" b="0" i="0" u="none" strike="noStrike" kern="1200" cap="none" spc="0" baseline="0">
              <a:solidFill>
                <a:srgbClr val="232222"/>
              </a:solidFill>
              <a:uFillTx/>
              <a:latin typeface="Aptos"/>
            </a:endParaRPr>
          </a:p>
        </p:txBody>
      </p:sp>
      <p:sp>
        <p:nvSpPr>
          <p:cNvPr id="5" name="CaixaDeTexto 8">
            <a:extLst>
              <a:ext uri="{FF2B5EF4-FFF2-40B4-BE49-F238E27FC236}">
                <a16:creationId xmlns:a16="http://schemas.microsoft.com/office/drawing/2014/main" id="{0DA4BCA4-803A-0DE7-4676-D8811D2C0B79}"/>
              </a:ext>
            </a:extLst>
          </p:cNvPr>
          <p:cNvSpPr txBox="1"/>
          <p:nvPr/>
        </p:nvSpPr>
        <p:spPr>
          <a:xfrm>
            <a:off x="914400" y="-1918447"/>
            <a:ext cx="184727" cy="369335"/>
          </a:xfrm>
          <a:prstGeom prst="rect">
            <a:avLst/>
          </a:prstGeom>
          <a:noFill/>
          <a:ln cap="flat"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1800" b="0" i="0" u="none" strike="noStrike" kern="1200" cap="none" spc="0" baseline="0">
              <a:solidFill>
                <a:srgbClr val="232222"/>
              </a:solidFill>
              <a:uFillTx/>
              <a:latin typeface="Aptos"/>
            </a:endParaRPr>
          </a:p>
        </p:txBody>
      </p:sp>
      <p:sp>
        <p:nvSpPr>
          <p:cNvPr id="6" name="CaixaDeTexto 4">
            <a:extLst>
              <a:ext uri="{FF2B5EF4-FFF2-40B4-BE49-F238E27FC236}">
                <a16:creationId xmlns:a16="http://schemas.microsoft.com/office/drawing/2014/main" id="{D04D3A0D-0130-CB47-BFB4-9DA402E719B8}"/>
              </a:ext>
            </a:extLst>
          </p:cNvPr>
          <p:cNvSpPr txBox="1"/>
          <p:nvPr/>
        </p:nvSpPr>
        <p:spPr>
          <a:xfrm>
            <a:off x="8331198" y="8331198"/>
            <a:ext cx="184727" cy="369335"/>
          </a:xfrm>
          <a:prstGeom prst="rect">
            <a:avLst/>
          </a:prstGeom>
          <a:noFill/>
          <a:ln cap="flat"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1800" b="0" i="0" u="none" strike="noStrike" kern="1200" cap="none" spc="0" baseline="0">
              <a:solidFill>
                <a:srgbClr val="232222"/>
              </a:solidFill>
              <a:uFillTx/>
              <a:latin typeface="Aptos"/>
            </a:endParaRPr>
          </a:p>
        </p:txBody>
      </p:sp>
    </p:spTree>
    <p:extLst>
      <p:ext uri="{BB962C8B-B14F-4D97-AF65-F5344CB8AC3E}">
        <p14:creationId xmlns:p14="http://schemas.microsoft.com/office/powerpoint/2010/main" val="30784109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exto 30">
            <a:extLst>
              <a:ext uri="{FF2B5EF4-FFF2-40B4-BE49-F238E27FC236}">
                <a16:creationId xmlns:a16="http://schemas.microsoft.com/office/drawing/2014/main" id="{344A4F32-7873-AECC-C8AC-1BF567A55A3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914400" y="383458"/>
            <a:ext cx="10191135" cy="575064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t-BR" sz="1800" b="1" u="sng" dirty="0"/>
              <a:t>III –Volumetria do Atendimento</a:t>
            </a:r>
            <a:endParaRPr lang="pt-BR" sz="1800" u="sng" dirty="0"/>
          </a:p>
          <a:p>
            <a:pPr marL="0" indent="0">
              <a:buNone/>
            </a:pPr>
            <a:r>
              <a:rPr lang="pt-BR" sz="1600" dirty="0"/>
              <a:t>Após análise das demandas registradas nos canais monitorados Ouvidoria no período, recebemos um total de n° 353 reclamações, sendo: </a:t>
            </a:r>
          </a:p>
          <a:p>
            <a:pPr marL="0" lvl="1" indent="0" algn="just">
              <a:lnSpc>
                <a:spcPct val="150000"/>
              </a:lnSpc>
              <a:spcBef>
                <a:spcPts val="0"/>
              </a:spcBef>
              <a:buNone/>
              <a:defRPr/>
            </a:pPr>
            <a:endParaRPr lang="pt-BR" sz="105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1" indent="0" algn="just">
              <a:lnSpc>
                <a:spcPct val="150000"/>
              </a:lnSpc>
              <a:spcBef>
                <a:spcPts val="0"/>
              </a:spcBef>
              <a:buNone/>
              <a:defRPr/>
            </a:pPr>
            <a:endParaRPr lang="pt-BR" sz="105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1" indent="0" algn="just">
              <a:lnSpc>
                <a:spcPct val="150000"/>
              </a:lnSpc>
              <a:spcBef>
                <a:spcPts val="0"/>
              </a:spcBef>
              <a:buNone/>
              <a:defRPr/>
            </a:pPr>
            <a:endParaRPr lang="pt-BR" sz="105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1" indent="0" algn="just">
              <a:lnSpc>
                <a:spcPct val="150000"/>
              </a:lnSpc>
              <a:spcBef>
                <a:spcPts val="0"/>
              </a:spcBef>
              <a:buNone/>
              <a:defRPr/>
            </a:pPr>
            <a:endParaRPr lang="pt-BR" sz="105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1" indent="0" algn="just">
              <a:lnSpc>
                <a:spcPct val="150000"/>
              </a:lnSpc>
              <a:spcBef>
                <a:spcPts val="0"/>
              </a:spcBef>
              <a:buNone/>
              <a:defRPr/>
            </a:pPr>
            <a:endParaRPr lang="pt-BR" sz="105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1" indent="0" algn="just">
              <a:lnSpc>
                <a:spcPct val="150000"/>
              </a:lnSpc>
              <a:spcBef>
                <a:spcPts val="0"/>
              </a:spcBef>
              <a:buNone/>
              <a:defRPr/>
            </a:pPr>
            <a:endParaRPr lang="pt-BR" sz="105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1" indent="0" algn="just">
              <a:lnSpc>
                <a:spcPct val="150000"/>
              </a:lnSpc>
              <a:spcBef>
                <a:spcPts val="0"/>
              </a:spcBef>
              <a:buNone/>
              <a:defRPr/>
            </a:pPr>
            <a:endParaRPr lang="pt-BR" sz="105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1" indent="0" algn="just">
              <a:lnSpc>
                <a:spcPct val="150000"/>
              </a:lnSpc>
              <a:spcBef>
                <a:spcPts val="0"/>
              </a:spcBef>
              <a:buNone/>
              <a:defRPr/>
            </a:pPr>
            <a:endParaRPr lang="pt-BR" sz="105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1" indent="0" algn="just">
              <a:lnSpc>
                <a:spcPct val="150000"/>
              </a:lnSpc>
              <a:spcBef>
                <a:spcPts val="0"/>
              </a:spcBef>
              <a:buNone/>
              <a:defRPr/>
            </a:pPr>
            <a:endParaRPr lang="pt-BR" sz="105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1" indent="0" algn="just">
              <a:lnSpc>
                <a:spcPct val="150000"/>
              </a:lnSpc>
              <a:spcBef>
                <a:spcPts val="0"/>
              </a:spcBef>
              <a:buNone/>
              <a:defRPr/>
            </a:pPr>
            <a:endParaRPr lang="pt-BR" sz="105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1" indent="0" algn="just">
              <a:lnSpc>
                <a:spcPct val="150000"/>
              </a:lnSpc>
              <a:spcBef>
                <a:spcPts val="0"/>
              </a:spcBef>
              <a:buNone/>
              <a:defRPr/>
            </a:pPr>
            <a:endParaRPr lang="pt-BR" sz="105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1" indent="0" algn="just">
              <a:lnSpc>
                <a:spcPct val="150000"/>
              </a:lnSpc>
              <a:spcBef>
                <a:spcPts val="0"/>
              </a:spcBef>
              <a:buNone/>
              <a:defRPr/>
            </a:pPr>
            <a:endParaRPr lang="pt-BR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1" indent="0" algn="just">
              <a:lnSpc>
                <a:spcPct val="150000"/>
              </a:lnSpc>
              <a:spcBef>
                <a:spcPts val="0"/>
              </a:spcBef>
              <a:buNone/>
              <a:defRPr/>
            </a:pPr>
            <a:r>
              <a:rPr lang="pt-BR" sz="900" dirty="0">
                <a:ea typeface="Calibri" panose="020F0502020204030204" pitchFamily="34" charset="0"/>
                <a:cs typeface="Calibri" panose="020F0502020204030204" pitchFamily="34" charset="0"/>
              </a:rPr>
              <a:t>*Todas as reclamações foram respondidas e solucionadas dentro do prazo regulatório.</a:t>
            </a:r>
          </a:p>
          <a:p>
            <a:pPr marL="0" lvl="1" indent="0" algn="just">
              <a:lnSpc>
                <a:spcPct val="150000"/>
              </a:lnSpc>
              <a:spcBef>
                <a:spcPts val="0"/>
              </a:spcBef>
              <a:buNone/>
              <a:defRPr/>
            </a:pPr>
            <a:endParaRPr lang="pt-BR" sz="900" dirty="0">
              <a:solidFill>
                <a:srgbClr val="00000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1" indent="0" algn="just">
              <a:lnSpc>
                <a:spcPct val="150000"/>
              </a:lnSpc>
              <a:spcBef>
                <a:spcPts val="0"/>
              </a:spcBef>
              <a:buNone/>
              <a:defRPr/>
            </a:pPr>
            <a:r>
              <a:rPr lang="pt-BR" altLang="pt-BR" sz="1800" b="1" dirty="0">
                <a:solidFill>
                  <a:srgbClr val="000000"/>
                </a:solidFill>
              </a:rPr>
              <a:t>IV – </a:t>
            </a:r>
            <a:r>
              <a:rPr lang="pt-BR" altLang="pt-BR" sz="1800" b="1" u="sng" dirty="0">
                <a:solidFill>
                  <a:srgbClr val="000000"/>
                </a:solidFill>
              </a:rPr>
              <a:t>Avaliação Direta da Qualidade da Ouvidoria</a:t>
            </a:r>
            <a:endParaRPr lang="pt-BR" altLang="pt-BR" sz="1600" b="1" u="sng" dirty="0">
              <a:solidFill>
                <a:srgbClr val="000000"/>
              </a:solidFill>
            </a:endParaRPr>
          </a:p>
          <a:p>
            <a:pPr marL="0" lvl="1" indent="0" algn="just">
              <a:spcBef>
                <a:spcPts val="0"/>
              </a:spcBef>
              <a:buNone/>
              <a:defRPr/>
            </a:pPr>
            <a:r>
              <a:rPr lang="pt-BR" sz="1600" dirty="0">
                <a:solidFill>
                  <a:srgbClr val="000000"/>
                </a:solidFill>
              </a:rPr>
              <a:t>A Ouvidoria do Banco ABC Brasil implantou o instrumento de avaliação da qualidade do atendimento prestado a clientes e usuários. No referido semestre obtivemos o retorno de  1 resposta da qualidade do atendimento prestado pela Ouvidoria.</a:t>
            </a:r>
          </a:p>
          <a:p>
            <a:pPr marL="0" lvl="0" indent="0" algn="just">
              <a:lnSpc>
                <a:spcPct val="120000"/>
              </a:lnSpc>
              <a:buNone/>
            </a:pPr>
            <a:endParaRPr lang="pt-BR" sz="1050" dirty="0">
              <a:latin typeface="Open Sans Light" pitchFamily="2"/>
              <a:ea typeface="Open Sans Light" pitchFamily="2"/>
              <a:cs typeface="Open Sans Light" pitchFamily="2"/>
            </a:endParaRPr>
          </a:p>
        </p:txBody>
      </p:sp>
      <p:sp>
        <p:nvSpPr>
          <p:cNvPr id="4" name="CaixaDeTexto 2">
            <a:extLst>
              <a:ext uri="{FF2B5EF4-FFF2-40B4-BE49-F238E27FC236}">
                <a16:creationId xmlns:a16="http://schemas.microsoft.com/office/drawing/2014/main" id="{6B08BB63-F426-F4BD-5DBE-0D30F7769BCD}"/>
              </a:ext>
            </a:extLst>
          </p:cNvPr>
          <p:cNvSpPr txBox="1"/>
          <p:nvPr/>
        </p:nvSpPr>
        <p:spPr>
          <a:xfrm>
            <a:off x="9448796" y="-950262"/>
            <a:ext cx="184727" cy="646334"/>
          </a:xfrm>
          <a:prstGeom prst="rect">
            <a:avLst/>
          </a:prstGeom>
          <a:noFill/>
          <a:ln cap="flat"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1800" b="0" i="0" u="none" strike="noStrike" kern="1200" cap="none" spc="0" baseline="0">
              <a:solidFill>
                <a:srgbClr val="232222"/>
              </a:solidFill>
              <a:uFillTx/>
              <a:latin typeface="Aptos"/>
            </a:endParaRP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1800" b="0" i="0" u="none" strike="noStrike" kern="1200" cap="none" spc="0" baseline="0">
              <a:solidFill>
                <a:srgbClr val="232222"/>
              </a:solidFill>
              <a:uFillTx/>
              <a:latin typeface="Aptos"/>
            </a:endParaRPr>
          </a:p>
        </p:txBody>
      </p:sp>
      <p:sp>
        <p:nvSpPr>
          <p:cNvPr id="5" name="CaixaDeTexto 8">
            <a:extLst>
              <a:ext uri="{FF2B5EF4-FFF2-40B4-BE49-F238E27FC236}">
                <a16:creationId xmlns:a16="http://schemas.microsoft.com/office/drawing/2014/main" id="{6A0247B2-4904-6A21-AB59-4E3F14FBB64F}"/>
              </a:ext>
            </a:extLst>
          </p:cNvPr>
          <p:cNvSpPr txBox="1"/>
          <p:nvPr/>
        </p:nvSpPr>
        <p:spPr>
          <a:xfrm>
            <a:off x="914400" y="-1918447"/>
            <a:ext cx="184727" cy="369335"/>
          </a:xfrm>
          <a:prstGeom prst="rect">
            <a:avLst/>
          </a:prstGeom>
          <a:noFill/>
          <a:ln cap="flat"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1800" b="0" i="0" u="none" strike="noStrike" kern="1200" cap="none" spc="0" baseline="0">
              <a:solidFill>
                <a:srgbClr val="232222"/>
              </a:solidFill>
              <a:uFillTx/>
              <a:latin typeface="Aptos"/>
            </a:endParaRPr>
          </a:p>
        </p:txBody>
      </p:sp>
      <p:sp>
        <p:nvSpPr>
          <p:cNvPr id="6" name="CaixaDeTexto 4">
            <a:extLst>
              <a:ext uri="{FF2B5EF4-FFF2-40B4-BE49-F238E27FC236}">
                <a16:creationId xmlns:a16="http://schemas.microsoft.com/office/drawing/2014/main" id="{3A0D60B9-B549-EB2D-A176-F54A5512F2B0}"/>
              </a:ext>
            </a:extLst>
          </p:cNvPr>
          <p:cNvSpPr txBox="1"/>
          <p:nvPr/>
        </p:nvSpPr>
        <p:spPr>
          <a:xfrm>
            <a:off x="8331198" y="8331198"/>
            <a:ext cx="184727" cy="369335"/>
          </a:xfrm>
          <a:prstGeom prst="rect">
            <a:avLst/>
          </a:prstGeom>
          <a:noFill/>
          <a:ln cap="flat"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1800" b="0" i="0" u="none" strike="noStrike" kern="1200" cap="none" spc="0" baseline="0">
              <a:solidFill>
                <a:srgbClr val="232222"/>
              </a:solidFill>
              <a:uFillTx/>
              <a:latin typeface="Aptos"/>
            </a:endParaRPr>
          </a:p>
        </p:txBody>
      </p:sp>
      <p:graphicFrame>
        <p:nvGraphicFramePr>
          <p:cNvPr id="8" name="Tabela 7">
            <a:extLst>
              <a:ext uri="{FF2B5EF4-FFF2-40B4-BE49-F238E27FC236}">
                <a16:creationId xmlns:a16="http://schemas.microsoft.com/office/drawing/2014/main" id="{829B621F-7111-62F8-346D-72BA5FE7F02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9511365"/>
              </p:ext>
            </p:extLst>
          </p:nvPr>
        </p:nvGraphicFramePr>
        <p:xfrm>
          <a:off x="2508432" y="1388464"/>
          <a:ext cx="7175136" cy="272821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587568">
                  <a:extLst>
                    <a:ext uri="{9D8B030D-6E8A-4147-A177-3AD203B41FA5}">
                      <a16:colId xmlns:a16="http://schemas.microsoft.com/office/drawing/2014/main" val="257072510"/>
                    </a:ext>
                  </a:extLst>
                </a:gridCol>
                <a:gridCol w="3587568">
                  <a:extLst>
                    <a:ext uri="{9D8B030D-6E8A-4147-A177-3AD203B41FA5}">
                      <a16:colId xmlns:a16="http://schemas.microsoft.com/office/drawing/2014/main" val="763124325"/>
                    </a:ext>
                  </a:extLst>
                </a:gridCol>
              </a:tblGrid>
              <a:tr h="38974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2000">
                          <a:effectLst/>
                        </a:rPr>
                        <a:t>CANAL</a:t>
                      </a:r>
                      <a:endParaRPr lang="pt-BR" sz="20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2000" dirty="0">
                          <a:effectLst/>
                        </a:rPr>
                        <a:t>NÚMERO DE RECLAMAÇÕES</a:t>
                      </a:r>
                      <a:endParaRPr lang="pt-BR" sz="20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61906315"/>
                  </a:ext>
                </a:extLst>
              </a:tr>
              <a:tr h="38974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2000">
                          <a:effectLst/>
                        </a:rPr>
                        <a:t>OUVIDORIA </a:t>
                      </a:r>
                      <a:endParaRPr lang="pt-BR" sz="20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2000">
                          <a:effectLst/>
                        </a:rPr>
                        <a:t>15</a:t>
                      </a:r>
                      <a:endParaRPr lang="pt-BR" sz="20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39658079"/>
                  </a:ext>
                </a:extLst>
              </a:tr>
              <a:tr h="38974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2000">
                          <a:effectLst/>
                        </a:rPr>
                        <a:t>BACEN</a:t>
                      </a:r>
                      <a:endParaRPr lang="pt-BR" sz="20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2000" dirty="0">
                          <a:effectLst/>
                        </a:rPr>
                        <a:t>37</a:t>
                      </a:r>
                      <a:endParaRPr lang="pt-BR" sz="20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07885171"/>
                  </a:ext>
                </a:extLst>
              </a:tr>
              <a:tr h="38974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2000" dirty="0">
                          <a:effectLst/>
                        </a:rPr>
                        <a:t>PROCON</a:t>
                      </a:r>
                      <a:endParaRPr lang="pt-BR" sz="20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2000">
                          <a:effectLst/>
                        </a:rPr>
                        <a:t>7</a:t>
                      </a:r>
                      <a:endParaRPr lang="pt-BR" sz="20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90476807"/>
                  </a:ext>
                </a:extLst>
              </a:tr>
              <a:tr h="38974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2000">
                          <a:effectLst/>
                        </a:rPr>
                        <a:t>CONSUMIDOR.GOV</a:t>
                      </a:r>
                      <a:endParaRPr lang="pt-BR" sz="20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2000">
                          <a:effectLst/>
                        </a:rPr>
                        <a:t>294</a:t>
                      </a:r>
                      <a:endParaRPr lang="pt-BR" sz="20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33058696"/>
                  </a:ext>
                </a:extLst>
              </a:tr>
              <a:tr h="38974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2000">
                          <a:effectLst/>
                        </a:rPr>
                        <a:t>CVM</a:t>
                      </a:r>
                      <a:endParaRPr lang="pt-BR" sz="20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2000">
                          <a:effectLst/>
                        </a:rPr>
                        <a:t>0</a:t>
                      </a:r>
                      <a:endParaRPr lang="pt-BR" sz="20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94902073"/>
                  </a:ext>
                </a:extLst>
              </a:tr>
              <a:tr h="38974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2000" dirty="0">
                          <a:effectLst/>
                        </a:rPr>
                        <a:t>TOTAL DE RECLAMAÇÕES</a:t>
                      </a:r>
                      <a:endParaRPr lang="pt-BR" sz="20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2000" dirty="0">
                          <a:effectLst/>
                        </a:rPr>
                        <a:t>353</a:t>
                      </a:r>
                      <a:endParaRPr lang="pt-BR" sz="20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52263449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6F8EF6-0479-03D2-EAD0-D7F939FF3F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BB9FE1D-D588-6519-A4AF-245EEF04C8D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833692" y="2633861"/>
            <a:ext cx="7631983" cy="2117799"/>
          </a:xfrm>
        </p:spPr>
        <p:txBody>
          <a:bodyPr/>
          <a:lstStyle/>
          <a:p>
            <a:pPr algn="ctr"/>
            <a:br>
              <a:rPr lang="pt-BR" sz="3600" b="0" i="0" u="none" strike="noStrike" baseline="0" dirty="0">
                <a:solidFill>
                  <a:schemeClr val="bg1">
                    <a:lumMod val="95000"/>
                  </a:schemeClr>
                </a:solidFill>
                <a:latin typeface="Aptos" panose="020B0004020202020204" pitchFamily="34" charset="0"/>
              </a:rPr>
            </a:br>
            <a:r>
              <a:rPr lang="pt-BR" sz="3600" b="1" i="0" u="none" strike="noStrike" baseline="0" dirty="0">
                <a:solidFill>
                  <a:schemeClr val="bg1">
                    <a:lumMod val="95000"/>
                  </a:schemeClr>
                </a:solidFill>
                <a:latin typeface="+mj-lt"/>
              </a:rPr>
              <a:t>FIM</a:t>
            </a:r>
            <a:br>
              <a:rPr lang="pt-BR" sz="3600" b="0" i="0" u="none" strike="noStrike" baseline="0" dirty="0">
                <a:solidFill>
                  <a:schemeClr val="bg1">
                    <a:lumMod val="95000"/>
                  </a:schemeClr>
                </a:solidFill>
                <a:latin typeface="Aptos" panose="020B0004020202020204" pitchFamily="34" charset="0"/>
              </a:rPr>
            </a:br>
            <a:br>
              <a:rPr lang="pt-BR" sz="3600" b="0" i="0" u="none" strike="noStrike" baseline="0" dirty="0">
                <a:solidFill>
                  <a:srgbClr val="000000"/>
                </a:solidFill>
                <a:latin typeface="Aptos" panose="020B0004020202020204" pitchFamily="34" charset="0"/>
              </a:rPr>
            </a:br>
            <a:endParaRPr lang="pt-B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421039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0b7e2152-9cc3-4443-b6fd-c7b46d51f2be}" enabled="1" method="Privileged" siteId="{100453cd-a9f7-4d13-923b-0dff037d5286}" contentBits="2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142</TotalTime>
  <Words>311</Words>
  <Application>Microsoft Office PowerPoint</Application>
  <PresentationFormat>Widescreen</PresentationFormat>
  <Paragraphs>47</Paragraphs>
  <Slides>4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4</vt:i4>
      </vt:variant>
    </vt:vector>
  </HeadingPairs>
  <TitlesOfParts>
    <vt:vector size="5" baseType="lpstr">
      <vt:lpstr>Tema do Office</vt:lpstr>
      <vt:lpstr>RELATÓRIO SEMESTRAL DAS ATIVIDADES DESENVOLVIDAS PELA OUVIDORIA – DATA BASE: 31/12/2025 </vt:lpstr>
      <vt:lpstr>Apresentação do PowerPoint</vt:lpstr>
      <vt:lpstr>Apresentação do PowerPoint</vt:lpstr>
      <vt:lpstr> FIM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Euma Karinne Albuquerque Matias</dc:creator>
  <cp:lastModifiedBy>Euma Karinne Albuquerque Matias</cp:lastModifiedBy>
  <cp:revision>19</cp:revision>
  <dcterms:created xsi:type="dcterms:W3CDTF">2025-01-02T12:19:56Z</dcterms:created>
  <dcterms:modified xsi:type="dcterms:W3CDTF">2026-02-02T19:32:08Z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lassificationContentMarkingFooterLocations">
    <vt:lpwstr>Tema do Office:8</vt:lpwstr>
  </property>
  <property fmtid="{D5CDD505-2E9C-101B-9397-08002B2CF9AE}" pid="3" name="ClassificationContentMarkingFooterText">
    <vt:lpwstr>Informação de uso público</vt:lpwstr>
  </property>
</Properties>
</file>